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257" r:id="rId3"/>
    <p:sldId id="261" r:id="rId4"/>
    <p:sldId id="260" r:id="rId5"/>
    <p:sldId id="258" r:id="rId6"/>
    <p:sldId id="259" r:id="rId7"/>
  </p:sldIdLst>
  <p:sldSz cx="9144000" cy="6858000" type="screen4x3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69"/>
  </p:normalViewPr>
  <p:slideViewPr>
    <p:cSldViewPr snapToGrid="0" snapToObjects="1">
      <p:cViewPr varScale="1">
        <p:scale>
          <a:sx n="79" d="100"/>
          <a:sy n="79" d="100"/>
        </p:scale>
        <p:origin x="82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5510FBBA-6F4A-4D96-A939-89C4C98610DE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6F24470C-93E0-4BF9-992E-177545EB4E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5842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EE98312D-E67A-4843-938D-07B2175A04AA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E80969A9-1339-824D-A076-B959EA9C92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968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53B1316-6B5A-8A4E-9B69-3B2A5D166F92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14438" y="711200"/>
            <a:ext cx="4676775" cy="3506788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997" y="4459526"/>
            <a:ext cx="5208482" cy="4224814"/>
          </a:xfrm>
        </p:spPr>
        <p:txBody>
          <a:bodyPr/>
          <a:lstStyle/>
          <a:p>
            <a:pPr defTabSz="471102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680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29492-CF2F-8E49-A2B4-C75632ED9D19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3CAB2-9F0F-C943-91EB-16C6D2B31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29492-CF2F-8E49-A2B4-C75632ED9D19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3CAB2-9F0F-C943-91EB-16C6D2B31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032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29492-CF2F-8E49-A2B4-C75632ED9D19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3CAB2-9F0F-C943-91EB-16C6D2B31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8285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17AB69-C526-6849-AFD3-336B1AE745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118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29492-CF2F-8E49-A2B4-C75632ED9D19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3CAB2-9F0F-C943-91EB-16C6D2B31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109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29492-CF2F-8E49-A2B4-C75632ED9D19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3CAB2-9F0F-C943-91EB-16C6D2B31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718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29492-CF2F-8E49-A2B4-C75632ED9D19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3CAB2-9F0F-C943-91EB-16C6D2B31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959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29492-CF2F-8E49-A2B4-C75632ED9D19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3CAB2-9F0F-C943-91EB-16C6D2B31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838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29492-CF2F-8E49-A2B4-C75632ED9D19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3CAB2-9F0F-C943-91EB-16C6D2B31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215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29492-CF2F-8E49-A2B4-C75632ED9D19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3CAB2-9F0F-C943-91EB-16C6D2B31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572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29492-CF2F-8E49-A2B4-C75632ED9D19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3CAB2-9F0F-C943-91EB-16C6D2B31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991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29492-CF2F-8E49-A2B4-C75632ED9D19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3CAB2-9F0F-C943-91EB-16C6D2B31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102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B29492-CF2F-8E49-A2B4-C75632ED9D19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3CAB2-9F0F-C943-91EB-16C6D2B31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002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40250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b="1" i="1" dirty="0">
                <a:solidFill>
                  <a:srgbClr val="008000"/>
                </a:solidFill>
              </a:rPr>
              <a:t>Baking 2020: Consumer Baking Practices and Trends</a:t>
            </a:r>
            <a:br>
              <a:rPr lang="en-US" b="1" i="1" dirty="0">
                <a:solidFill>
                  <a:srgbClr val="008000"/>
                </a:solidFill>
              </a:rPr>
            </a:br>
            <a:r>
              <a:rPr lang="en-US" sz="2200" b="1" i="1" dirty="0">
                <a:solidFill>
                  <a:schemeClr val="accent6">
                    <a:lumMod val="75000"/>
                  </a:schemeClr>
                </a:solidFill>
              </a:rPr>
              <a:t>Welcome to The Home Baking Association Pre-conference Workshop  </a:t>
            </a: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394" y="5064116"/>
            <a:ext cx="4384018" cy="1568980"/>
          </a:xfrm>
          <a:prstGeom prst="rect">
            <a:avLst/>
          </a:prstGeom>
        </p:spPr>
      </p:pic>
      <p:pic>
        <p:nvPicPr>
          <p:cNvPr id="5" name="Picture 4" descr="HBA-Banner-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908" y="152400"/>
            <a:ext cx="5360631" cy="286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646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12446" y="134008"/>
            <a:ext cx="8784654" cy="808259"/>
          </a:xfrm>
        </p:spPr>
        <p:txBody>
          <a:bodyPr>
            <a:normAutofit fontScale="90000"/>
          </a:bodyPr>
          <a:lstStyle/>
          <a:p>
            <a:pPr algn="l">
              <a:lnSpc>
                <a:spcPct val="80000"/>
              </a:lnSpc>
              <a:defRPr/>
            </a:pPr>
            <a:r>
              <a:rPr lang="en-US" sz="2700" b="1" dirty="0">
                <a:solidFill>
                  <a:srgbClr val="984807"/>
                </a:solidFill>
                <a:latin typeface="Trebuchet MS" charset="0"/>
              </a:rPr>
              <a:t>Who We Are</a:t>
            </a:r>
            <a:br>
              <a:rPr lang="en-US" sz="2700" b="1" dirty="0">
                <a:solidFill>
                  <a:srgbClr val="984807"/>
                </a:solidFill>
                <a:latin typeface="Trebuchet MS" charset="0"/>
              </a:rPr>
            </a:br>
            <a:r>
              <a:rPr lang="en-US" sz="2000" b="1" i="1" dirty="0">
                <a:solidFill>
                  <a:srgbClr val="008000"/>
                </a:solidFill>
              </a:rPr>
              <a:t>1929  to 2020</a:t>
            </a:r>
            <a:r>
              <a:rPr lang="mr-IN" sz="2000" b="1" i="1" dirty="0">
                <a:solidFill>
                  <a:srgbClr val="008000"/>
                </a:solidFill>
              </a:rPr>
              <a:t>…</a:t>
            </a:r>
            <a:r>
              <a:rPr lang="en-US" sz="2000" i="1" dirty="0">
                <a:solidFill>
                  <a:srgbClr val="008000"/>
                </a:solidFill>
                <a:latin typeface="Trebuchet MS" charset="0"/>
              </a:rPr>
              <a:t>Baking resources for </a:t>
            </a:r>
            <a:r>
              <a:rPr lang="en-US" sz="2000" b="1" i="1" dirty="0">
                <a:solidFill>
                  <a:srgbClr val="008000"/>
                </a:solidFill>
              </a:rPr>
              <a:t>Gen Alpha to Baby Boomers. </a:t>
            </a:r>
            <a:r>
              <a:rPr lang="en-US" sz="2200" b="1" i="1" dirty="0">
                <a:solidFill>
                  <a:srgbClr val="008000"/>
                </a:solidFill>
              </a:rPr>
              <a:t/>
            </a:r>
            <a:br>
              <a:rPr lang="en-US" sz="2200" b="1" i="1" dirty="0">
                <a:solidFill>
                  <a:srgbClr val="008000"/>
                </a:solidFill>
              </a:rPr>
            </a:br>
            <a:endParaRPr lang="en-US" sz="2200" b="0" dirty="0">
              <a:solidFill>
                <a:srgbClr val="008000"/>
              </a:solidFill>
              <a:effectLst/>
              <a:latin typeface="Trebuchet MS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444562" y="806431"/>
            <a:ext cx="3884966" cy="5710237"/>
          </a:xfrm>
        </p:spPr>
        <p:txBody>
          <a:bodyPr>
            <a:normAutofit fontScale="25000" lnSpcReduction="20000"/>
          </a:bodyPr>
          <a:lstStyle/>
          <a:p>
            <a:pPr marL="460375" lvl="1" indent="0">
              <a:buNone/>
              <a:defRPr/>
            </a:pPr>
            <a:endParaRPr lang="en-US" sz="7200" dirty="0" smtClean="0">
              <a:latin typeface="Candara"/>
              <a:cs typeface="Candara"/>
            </a:endParaRPr>
          </a:p>
          <a:p>
            <a:pPr marL="460375" lvl="1" indent="0">
              <a:buNone/>
              <a:defRPr/>
            </a:pPr>
            <a:endParaRPr lang="en-US" sz="7200" dirty="0">
              <a:latin typeface="Candara"/>
              <a:cs typeface="Candara"/>
            </a:endParaRPr>
          </a:p>
          <a:p>
            <a:pPr marL="460375" lvl="1" indent="0">
              <a:buNone/>
              <a:defRPr/>
            </a:pPr>
            <a:r>
              <a:rPr lang="en-US" sz="7200" dirty="0" smtClean="0">
                <a:latin typeface="Candara"/>
                <a:cs typeface="Candara"/>
              </a:rPr>
              <a:t>North </a:t>
            </a:r>
            <a:r>
              <a:rPr lang="en-US" sz="7200" dirty="0">
                <a:latin typeface="Candara"/>
                <a:cs typeface="Candara"/>
              </a:rPr>
              <a:t>Dakota Wheat Commission</a:t>
            </a:r>
          </a:p>
          <a:p>
            <a:pPr marL="460375" lvl="1" indent="0">
              <a:buNone/>
              <a:defRPr/>
            </a:pPr>
            <a:r>
              <a:rPr lang="en-US" sz="7200" dirty="0">
                <a:latin typeface="Candara"/>
                <a:cs typeface="Candara"/>
              </a:rPr>
              <a:t>Oklahoma Wheat Commission</a:t>
            </a:r>
          </a:p>
          <a:p>
            <a:pPr marL="460375" lvl="1" indent="0" defTabSz="457200">
              <a:lnSpc>
                <a:spcPct val="90000"/>
              </a:lnSpc>
              <a:buNone/>
              <a:defRPr/>
            </a:pPr>
            <a:r>
              <a:rPr lang="en-US" sz="7200" dirty="0" smtClean="0">
                <a:latin typeface="Candara"/>
                <a:cs typeface="Candara"/>
              </a:rPr>
              <a:t>Panhandle </a:t>
            </a:r>
            <a:r>
              <a:rPr lang="en-US" sz="7200" dirty="0">
                <a:latin typeface="Candara"/>
                <a:cs typeface="Candara"/>
              </a:rPr>
              <a:t>Milling</a:t>
            </a:r>
          </a:p>
          <a:p>
            <a:pPr marL="460375" lvl="1" indent="0" defTabSz="457200">
              <a:lnSpc>
                <a:spcPct val="90000"/>
              </a:lnSpc>
              <a:buNone/>
              <a:defRPr/>
            </a:pPr>
            <a:r>
              <a:rPr lang="en-US" sz="7200" dirty="0">
                <a:latin typeface="Candara"/>
                <a:cs typeface="Candara"/>
              </a:rPr>
              <a:t>Redfern Books</a:t>
            </a:r>
          </a:p>
          <a:p>
            <a:pPr marL="460375" lvl="1" indent="0" defTabSz="457200">
              <a:lnSpc>
                <a:spcPct val="90000"/>
              </a:lnSpc>
              <a:buNone/>
              <a:defRPr/>
            </a:pPr>
            <a:r>
              <a:rPr lang="en-US" sz="7200" dirty="0" err="1">
                <a:latin typeface="Candara"/>
                <a:cs typeface="Candara"/>
              </a:rPr>
              <a:t>Renwood</a:t>
            </a:r>
            <a:r>
              <a:rPr lang="en-US" sz="7200" dirty="0">
                <a:latin typeface="Candara"/>
                <a:cs typeface="Candara"/>
              </a:rPr>
              <a:t> Mills</a:t>
            </a:r>
          </a:p>
          <a:p>
            <a:pPr marL="460375" lvl="1" indent="0" defTabSz="457200">
              <a:lnSpc>
                <a:spcPct val="90000"/>
              </a:lnSpc>
              <a:buNone/>
              <a:defRPr/>
            </a:pPr>
            <a:r>
              <a:rPr lang="en-US" sz="7200" dirty="0">
                <a:latin typeface="Candara"/>
                <a:cs typeface="Candara"/>
              </a:rPr>
              <a:t>Share Our </a:t>
            </a:r>
            <a:r>
              <a:rPr lang="en-US" sz="7200" dirty="0" smtClean="0">
                <a:latin typeface="Candara"/>
                <a:cs typeface="Candara"/>
              </a:rPr>
              <a:t>Strength</a:t>
            </a:r>
            <a:endParaRPr lang="en-US" sz="7200" dirty="0">
              <a:latin typeface="Candara"/>
              <a:cs typeface="Candara"/>
            </a:endParaRPr>
          </a:p>
          <a:p>
            <a:pPr marL="460375" lvl="1" indent="0" defTabSz="457200">
              <a:lnSpc>
                <a:spcPct val="90000"/>
              </a:lnSpc>
              <a:buNone/>
              <a:defRPr/>
            </a:pPr>
            <a:r>
              <a:rPr lang="en-US" sz="7200" dirty="0">
                <a:latin typeface="Candara"/>
                <a:cs typeface="Candara"/>
              </a:rPr>
              <a:t>Shawnee Milling Company</a:t>
            </a:r>
            <a:endParaRPr lang="en-US" sz="7200" b="1" dirty="0">
              <a:latin typeface="Candara"/>
              <a:cs typeface="Candara"/>
            </a:endParaRPr>
          </a:p>
          <a:p>
            <a:pPr marL="460375" lvl="1" indent="0" defTabSz="457200">
              <a:lnSpc>
                <a:spcPct val="90000"/>
              </a:lnSpc>
              <a:buNone/>
              <a:defRPr/>
            </a:pPr>
            <a:r>
              <a:rPr lang="en-US" sz="7200" dirty="0" err="1">
                <a:latin typeface="Candara"/>
                <a:cs typeface="Candara"/>
              </a:rPr>
              <a:t>Sokol</a:t>
            </a:r>
            <a:r>
              <a:rPr lang="en-US" sz="7200" dirty="0">
                <a:latin typeface="Candara"/>
                <a:cs typeface="Candara"/>
              </a:rPr>
              <a:t> Company </a:t>
            </a:r>
          </a:p>
          <a:p>
            <a:pPr marL="460375" lvl="1" indent="0" defTabSz="457200">
              <a:lnSpc>
                <a:spcPct val="90000"/>
              </a:lnSpc>
              <a:buNone/>
              <a:defRPr/>
            </a:pPr>
            <a:r>
              <a:rPr lang="en-US" sz="7200" dirty="0">
                <a:latin typeface="Candara"/>
                <a:cs typeface="Candara"/>
              </a:rPr>
              <a:t>South Dakota Wheat Commission</a:t>
            </a:r>
          </a:p>
          <a:p>
            <a:pPr marL="460375" lvl="1" indent="0" defTabSz="457200">
              <a:lnSpc>
                <a:spcPct val="90000"/>
              </a:lnSpc>
              <a:buNone/>
              <a:defRPr/>
            </a:pPr>
            <a:r>
              <a:rPr lang="en-US" sz="7200" dirty="0">
                <a:latin typeface="Candara"/>
                <a:cs typeface="Candara"/>
              </a:rPr>
              <a:t>Stafford County Flour Mills Co.</a:t>
            </a:r>
          </a:p>
          <a:p>
            <a:pPr marL="460375" lvl="1" indent="0" defTabSz="457200">
              <a:lnSpc>
                <a:spcPct val="90000"/>
              </a:lnSpc>
              <a:buNone/>
              <a:defRPr/>
            </a:pPr>
            <a:r>
              <a:rPr lang="en-US" sz="7200" dirty="0">
                <a:latin typeface="Candara"/>
                <a:cs typeface="Candara"/>
              </a:rPr>
              <a:t>Stone-Buhr Flour </a:t>
            </a:r>
            <a:r>
              <a:rPr lang="en-US" sz="7200" dirty="0" smtClean="0">
                <a:latin typeface="Candara"/>
                <a:cs typeface="Candara"/>
              </a:rPr>
              <a:t>Company</a:t>
            </a:r>
          </a:p>
          <a:p>
            <a:pPr marL="460375" lvl="1" indent="0" defTabSz="457200">
              <a:lnSpc>
                <a:spcPct val="90000"/>
              </a:lnSpc>
              <a:buNone/>
              <a:defRPr/>
            </a:pPr>
            <a:r>
              <a:rPr lang="en-US" sz="7200" dirty="0" smtClean="0">
                <a:latin typeface="Candara"/>
                <a:cs typeface="Candara"/>
              </a:rPr>
              <a:t>Texas Wheat Board</a:t>
            </a:r>
            <a:endParaRPr lang="en-US" sz="7200" dirty="0">
              <a:latin typeface="Candara"/>
              <a:cs typeface="Candara"/>
            </a:endParaRPr>
          </a:p>
          <a:p>
            <a:pPr marL="460375" lvl="1" indent="0" defTabSz="457200">
              <a:lnSpc>
                <a:spcPct val="90000"/>
              </a:lnSpc>
              <a:buNone/>
              <a:defRPr/>
            </a:pPr>
            <a:r>
              <a:rPr lang="en-US" sz="7200" dirty="0" smtClean="0">
                <a:latin typeface="Candara"/>
                <a:cs typeface="Candara"/>
              </a:rPr>
              <a:t>The </a:t>
            </a:r>
            <a:r>
              <a:rPr lang="en-US" sz="7200" dirty="0">
                <a:latin typeface="Candara"/>
                <a:cs typeface="Candara"/>
              </a:rPr>
              <a:t>French Pastry </a:t>
            </a:r>
            <a:r>
              <a:rPr lang="en-US" sz="7200" dirty="0" smtClean="0">
                <a:latin typeface="Candara"/>
                <a:cs typeface="Candara"/>
              </a:rPr>
              <a:t>School</a:t>
            </a:r>
          </a:p>
          <a:p>
            <a:pPr marL="460375" lvl="1" indent="0">
              <a:lnSpc>
                <a:spcPct val="90000"/>
              </a:lnSpc>
              <a:buNone/>
              <a:defRPr/>
            </a:pPr>
            <a:r>
              <a:rPr lang="en-US" sz="7200" dirty="0">
                <a:latin typeface="Candara"/>
                <a:cs typeface="Candara"/>
              </a:rPr>
              <a:t>The Sugar Association</a:t>
            </a:r>
          </a:p>
          <a:p>
            <a:pPr marL="460375" lvl="1" indent="0">
              <a:lnSpc>
                <a:spcPct val="90000"/>
              </a:lnSpc>
              <a:buNone/>
              <a:defRPr/>
            </a:pPr>
            <a:r>
              <a:rPr lang="en-US" sz="7200" dirty="0">
                <a:latin typeface="Candara"/>
                <a:cs typeface="Candara"/>
              </a:rPr>
              <a:t>The </a:t>
            </a:r>
            <a:r>
              <a:rPr lang="en-US" sz="7200" dirty="0" err="1" smtClean="0">
                <a:latin typeface="Candara"/>
                <a:cs typeface="Candara"/>
              </a:rPr>
              <a:t>Uhlmann</a:t>
            </a:r>
            <a:r>
              <a:rPr lang="en-US" sz="7200" dirty="0" smtClean="0">
                <a:latin typeface="Candara"/>
                <a:cs typeface="Candara"/>
              </a:rPr>
              <a:t> </a:t>
            </a:r>
            <a:r>
              <a:rPr lang="en-US" sz="7200" dirty="0">
                <a:latin typeface="Candara"/>
                <a:cs typeface="Candara"/>
              </a:rPr>
              <a:t>Company</a:t>
            </a:r>
          </a:p>
          <a:p>
            <a:pPr marL="460375" lvl="1" indent="0" defTabSz="457200">
              <a:lnSpc>
                <a:spcPct val="90000"/>
              </a:lnSpc>
              <a:buNone/>
              <a:defRPr/>
            </a:pPr>
            <a:r>
              <a:rPr lang="en-US" sz="7200" dirty="0" err="1" smtClean="0">
                <a:latin typeface="Candara"/>
                <a:cs typeface="Candara"/>
              </a:rPr>
              <a:t>Thermoworks</a:t>
            </a:r>
            <a:endParaRPr lang="en-US" sz="7200" dirty="0">
              <a:latin typeface="Candara"/>
              <a:cs typeface="Candara"/>
            </a:endParaRPr>
          </a:p>
          <a:p>
            <a:pPr marL="460375" lvl="1" indent="0" defTabSz="457200">
              <a:lnSpc>
                <a:spcPct val="90000"/>
              </a:lnSpc>
              <a:buNone/>
              <a:defRPr/>
            </a:pPr>
            <a:r>
              <a:rPr lang="en-US" sz="7200" dirty="0" smtClean="0">
                <a:latin typeface="Candara"/>
                <a:cs typeface="Candara"/>
              </a:rPr>
              <a:t>Washington </a:t>
            </a:r>
            <a:r>
              <a:rPr lang="en-US" sz="7200" dirty="0">
                <a:latin typeface="Candara"/>
                <a:cs typeface="Candara"/>
              </a:rPr>
              <a:t>Grain Foundation</a:t>
            </a:r>
          </a:p>
          <a:p>
            <a:pPr marL="460375" lvl="1" indent="0" defTabSz="457200">
              <a:lnSpc>
                <a:spcPct val="90000"/>
              </a:lnSpc>
              <a:buNone/>
              <a:defRPr/>
            </a:pPr>
            <a:endParaRPr lang="en-US" sz="3200" b="1" u="sng" dirty="0">
              <a:solidFill>
                <a:schemeClr val="accent5">
                  <a:lumMod val="50000"/>
                </a:schemeClr>
              </a:solidFill>
              <a:effectLst/>
              <a:latin typeface="Candara"/>
              <a:cs typeface="Candara"/>
            </a:endParaRPr>
          </a:p>
          <a:p>
            <a:pPr marL="460375" lvl="1" indent="0" defTabSz="457200">
              <a:lnSpc>
                <a:spcPct val="90000"/>
              </a:lnSpc>
              <a:buNone/>
              <a:defRPr/>
            </a:pPr>
            <a:endParaRPr lang="en-US" sz="7000" dirty="0">
              <a:latin typeface="Candara"/>
              <a:cs typeface="Candara"/>
            </a:endParaRP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-118973" y="942267"/>
            <a:ext cx="3986123" cy="5349846"/>
          </a:xfrm>
        </p:spPr>
        <p:txBody>
          <a:bodyPr>
            <a:normAutofit fontScale="25000" lnSpcReduction="20000"/>
          </a:bodyPr>
          <a:lstStyle/>
          <a:p>
            <a:pPr marL="457200" lvl="1" indent="0" defTabSz="457200">
              <a:lnSpc>
                <a:spcPct val="90000"/>
              </a:lnSpc>
              <a:buNone/>
              <a:defRPr/>
            </a:pPr>
            <a:r>
              <a:rPr lang="en-US" sz="8000" b="1" u="sng" dirty="0" smtClean="0">
                <a:solidFill>
                  <a:srgbClr val="000090"/>
                </a:solidFill>
              </a:rPr>
              <a:t>HBA MEMBERS</a:t>
            </a:r>
            <a:endParaRPr lang="en-US" sz="8000" b="1" u="sng" dirty="0"/>
          </a:p>
          <a:p>
            <a:pPr marL="457200" lvl="1" indent="0" defTabSz="457200">
              <a:lnSpc>
                <a:spcPct val="90000"/>
              </a:lnSpc>
              <a:buNone/>
              <a:defRPr/>
            </a:pPr>
            <a:endParaRPr lang="en-US" sz="7200" dirty="0" smtClean="0">
              <a:latin typeface="Candara" panose="020E0502030303020204" pitchFamily="34" charset="0"/>
            </a:endParaRPr>
          </a:p>
          <a:p>
            <a:pPr marL="457200" lvl="1" indent="0" defTabSz="457200">
              <a:lnSpc>
                <a:spcPct val="90000"/>
              </a:lnSpc>
              <a:buNone/>
              <a:defRPr/>
            </a:pPr>
            <a:r>
              <a:rPr lang="en-US" sz="7200" dirty="0" smtClean="0">
                <a:latin typeface="Candara" panose="020E0502030303020204" pitchFamily="34" charset="0"/>
              </a:rPr>
              <a:t>ADM </a:t>
            </a:r>
            <a:r>
              <a:rPr lang="en-US" sz="7200" dirty="0">
                <a:latin typeface="Candara" panose="020E0502030303020204" pitchFamily="34" charset="0"/>
              </a:rPr>
              <a:t>Milling</a:t>
            </a:r>
          </a:p>
          <a:p>
            <a:pPr marL="457200" lvl="1" indent="0" defTabSz="457200">
              <a:lnSpc>
                <a:spcPct val="90000"/>
              </a:lnSpc>
              <a:buNone/>
              <a:defRPr/>
            </a:pPr>
            <a:r>
              <a:rPr lang="en-US" sz="7200" dirty="0" smtClean="0">
                <a:latin typeface="Candara" panose="020E0502030303020204" pitchFamily="34" charset="0"/>
              </a:rPr>
              <a:t>American Sugar Refining, Inc.</a:t>
            </a:r>
          </a:p>
          <a:p>
            <a:pPr marL="457200" lvl="1" indent="0" defTabSz="457200">
              <a:lnSpc>
                <a:spcPct val="90000"/>
              </a:lnSpc>
              <a:buNone/>
              <a:defRPr/>
            </a:pPr>
            <a:r>
              <a:rPr lang="en-US" sz="7200" dirty="0" smtClean="0">
                <a:latin typeface="Candara" panose="020E0502030303020204" pitchFamily="34" charset="0"/>
              </a:rPr>
              <a:t>Ardent Mills</a:t>
            </a:r>
            <a:endParaRPr lang="en-US" sz="7200" dirty="0">
              <a:latin typeface="Candara" panose="020E0502030303020204" pitchFamily="34" charset="0"/>
            </a:endParaRPr>
          </a:p>
          <a:p>
            <a:pPr marL="460375" lvl="1" indent="0" defTabSz="457200">
              <a:lnSpc>
                <a:spcPct val="90000"/>
              </a:lnSpc>
              <a:buNone/>
              <a:defRPr/>
            </a:pPr>
            <a:r>
              <a:rPr lang="en-US" sz="7200" dirty="0">
                <a:latin typeface="Candara" panose="020E0502030303020204" pitchFamily="34" charset="0"/>
              </a:rPr>
              <a:t>Canadian National Millers</a:t>
            </a:r>
          </a:p>
          <a:p>
            <a:pPr marL="460375" lvl="1" indent="0" defTabSz="457200">
              <a:lnSpc>
                <a:spcPct val="90000"/>
              </a:lnSpc>
              <a:buNone/>
              <a:defRPr/>
            </a:pPr>
            <a:r>
              <a:rPr lang="en-US" sz="7200" dirty="0">
                <a:latin typeface="Candara" panose="020E0502030303020204" pitchFamily="34" charset="0"/>
              </a:rPr>
              <a:t>Chelsea Milling Company</a:t>
            </a:r>
          </a:p>
          <a:p>
            <a:pPr marL="460375" lvl="1" indent="0" defTabSz="457200">
              <a:lnSpc>
                <a:spcPct val="90000"/>
              </a:lnSpc>
              <a:buNone/>
              <a:defRPr/>
            </a:pPr>
            <a:r>
              <a:rPr lang="en-US" sz="7200" dirty="0">
                <a:latin typeface="Candara" panose="020E0502030303020204" pitchFamily="34" charset="0"/>
              </a:rPr>
              <a:t>Colorado Wheat</a:t>
            </a:r>
          </a:p>
          <a:p>
            <a:pPr marL="460375" lvl="1" indent="0" defTabSz="457200">
              <a:lnSpc>
                <a:spcPct val="90000"/>
              </a:lnSpc>
              <a:buNone/>
              <a:defRPr/>
            </a:pPr>
            <a:r>
              <a:rPr lang="en-US" sz="7200" dirty="0" smtClean="0">
                <a:latin typeface="Candara" panose="020E0502030303020204" pitchFamily="34" charset="0"/>
              </a:rPr>
              <a:t>El </a:t>
            </a:r>
            <a:r>
              <a:rPr lang="en-US" sz="7200" dirty="0">
                <a:latin typeface="Candara" panose="020E0502030303020204" pitchFamily="34" charset="0"/>
              </a:rPr>
              <a:t>Dorado </a:t>
            </a:r>
            <a:r>
              <a:rPr lang="en-US" sz="7200" dirty="0" smtClean="0">
                <a:latin typeface="Candara" panose="020E0502030303020204" pitchFamily="34" charset="0"/>
              </a:rPr>
              <a:t>Bag </a:t>
            </a:r>
            <a:r>
              <a:rPr lang="en-US" sz="7200" dirty="0" err="1" smtClean="0">
                <a:latin typeface="Candara" panose="020E0502030303020204" pitchFamily="34" charset="0"/>
              </a:rPr>
              <a:t>Mfg</a:t>
            </a:r>
            <a:r>
              <a:rPr lang="en-US" sz="7200" dirty="0" smtClean="0">
                <a:latin typeface="Candara" panose="020E0502030303020204" pitchFamily="34" charset="0"/>
              </a:rPr>
              <a:t> </a:t>
            </a:r>
            <a:r>
              <a:rPr lang="en-US" sz="7200" dirty="0">
                <a:latin typeface="Candara" panose="020E0502030303020204" pitchFamily="34" charset="0"/>
              </a:rPr>
              <a:t>Company </a:t>
            </a:r>
          </a:p>
          <a:p>
            <a:pPr marL="460375" lvl="1" indent="0" defTabSz="457200">
              <a:lnSpc>
                <a:spcPct val="90000"/>
              </a:lnSpc>
              <a:buNone/>
              <a:defRPr/>
            </a:pPr>
            <a:r>
              <a:rPr lang="en-US" sz="7200" dirty="0">
                <a:latin typeface="Candara" panose="020E0502030303020204" pitchFamily="34" charset="0"/>
              </a:rPr>
              <a:t>Grain Craft</a:t>
            </a:r>
          </a:p>
          <a:p>
            <a:pPr marL="460375" lvl="1" indent="0" defTabSz="457200">
              <a:lnSpc>
                <a:spcPct val="90000"/>
              </a:lnSpc>
              <a:buNone/>
              <a:defRPr/>
            </a:pPr>
            <a:r>
              <a:rPr lang="en-US" sz="7200" dirty="0">
                <a:latin typeface="Candara" panose="020E0502030303020204" pitchFamily="34" charset="0"/>
              </a:rPr>
              <a:t>Hammons Black Walnuts</a:t>
            </a:r>
          </a:p>
          <a:p>
            <a:pPr marL="460375" lvl="1" indent="0" defTabSz="457200">
              <a:lnSpc>
                <a:spcPct val="90000"/>
              </a:lnSpc>
              <a:buNone/>
              <a:defRPr/>
            </a:pPr>
            <a:r>
              <a:rPr lang="en-US" sz="7200" dirty="0" smtClean="0">
                <a:latin typeface="Candara" panose="020E0502030303020204" pitchFamily="34" charset="0"/>
              </a:rPr>
              <a:t>Hopkinsville </a:t>
            </a:r>
            <a:r>
              <a:rPr lang="en-US" sz="7200" dirty="0">
                <a:latin typeface="Candara" panose="020E0502030303020204" pitchFamily="34" charset="0"/>
              </a:rPr>
              <a:t>Milling Company</a:t>
            </a:r>
          </a:p>
          <a:p>
            <a:pPr marL="460375" lvl="1" indent="0" defTabSz="457200">
              <a:lnSpc>
                <a:spcPct val="90000"/>
              </a:lnSpc>
              <a:buNone/>
              <a:defRPr/>
            </a:pPr>
            <a:r>
              <a:rPr lang="en-US" sz="7200" dirty="0">
                <a:latin typeface="Candara" panose="020E0502030303020204" pitchFamily="34" charset="0"/>
              </a:rPr>
              <a:t>Kansas State </a:t>
            </a:r>
            <a:r>
              <a:rPr lang="en-US" sz="7200" dirty="0" smtClean="0">
                <a:latin typeface="Candara" panose="020E0502030303020204" pitchFamily="34" charset="0"/>
              </a:rPr>
              <a:t>Bakery </a:t>
            </a:r>
            <a:r>
              <a:rPr lang="en-US" sz="7200" dirty="0">
                <a:latin typeface="Candara" panose="020E0502030303020204" pitchFamily="34" charset="0"/>
              </a:rPr>
              <a:t>Science </a:t>
            </a:r>
          </a:p>
          <a:p>
            <a:pPr marL="460375" lvl="1" indent="0" defTabSz="457200">
              <a:lnSpc>
                <a:spcPct val="90000"/>
              </a:lnSpc>
              <a:buNone/>
              <a:defRPr/>
            </a:pPr>
            <a:r>
              <a:rPr lang="en-US" sz="7200" dirty="0">
                <a:latin typeface="Candara" panose="020E0502030303020204" pitchFamily="34" charset="0"/>
              </a:rPr>
              <a:t>Kansas Wheat Commission</a:t>
            </a:r>
          </a:p>
          <a:p>
            <a:pPr marL="460375" lvl="1" indent="0" defTabSz="457200">
              <a:lnSpc>
                <a:spcPct val="90000"/>
              </a:lnSpc>
              <a:buNone/>
              <a:defRPr/>
            </a:pPr>
            <a:r>
              <a:rPr lang="en-US" sz="7200" dirty="0">
                <a:latin typeface="Candara" panose="020E0502030303020204" pitchFamily="34" charset="0"/>
                <a:cs typeface="Candara"/>
              </a:rPr>
              <a:t>King Arthur Flour Company</a:t>
            </a:r>
          </a:p>
          <a:p>
            <a:pPr marL="460375" lvl="1" indent="0" defTabSz="457200">
              <a:lnSpc>
                <a:spcPct val="90000"/>
              </a:lnSpc>
              <a:buNone/>
              <a:defRPr/>
            </a:pPr>
            <a:r>
              <a:rPr lang="en-US" sz="7200" dirty="0" err="1">
                <a:latin typeface="Candara" panose="020E0502030303020204" pitchFamily="34" charset="0"/>
                <a:cs typeface="Candara"/>
              </a:rPr>
              <a:t>Lesaffre</a:t>
            </a:r>
            <a:r>
              <a:rPr lang="en-US" sz="7200" dirty="0">
                <a:latin typeface="Candara" panose="020E0502030303020204" pitchFamily="34" charset="0"/>
                <a:cs typeface="Candara"/>
              </a:rPr>
              <a:t> Yeast Corporation </a:t>
            </a:r>
          </a:p>
          <a:p>
            <a:pPr marL="460375" lvl="1" indent="0" defTabSz="457200">
              <a:lnSpc>
                <a:spcPct val="90000"/>
              </a:lnSpc>
              <a:buNone/>
              <a:defRPr/>
            </a:pPr>
            <a:r>
              <a:rPr lang="en-US" sz="7200" dirty="0">
                <a:latin typeface="Candara" panose="020E0502030303020204" pitchFamily="34" charset="0"/>
                <a:cs typeface="Candara"/>
              </a:rPr>
              <a:t>North American Millers’ Association</a:t>
            </a:r>
          </a:p>
          <a:p>
            <a:pPr marL="460375" lvl="1" indent="0" defTabSz="457200">
              <a:lnSpc>
                <a:spcPct val="90000"/>
              </a:lnSpc>
              <a:buNone/>
              <a:defRPr/>
            </a:pPr>
            <a:r>
              <a:rPr lang="en-US" sz="7200" dirty="0">
                <a:latin typeface="Candara" panose="020E0502030303020204" pitchFamily="34" charset="0"/>
                <a:cs typeface="Candara"/>
              </a:rPr>
              <a:t>North Dakota Mill</a:t>
            </a:r>
          </a:p>
          <a:p>
            <a:pPr marL="460375" lvl="1" indent="0" defTabSz="457200">
              <a:lnSpc>
                <a:spcPct val="90000"/>
              </a:lnSpc>
              <a:buNone/>
              <a:defRPr/>
            </a:pPr>
            <a:endParaRPr lang="en-US" sz="7200" dirty="0">
              <a:latin typeface="Candara"/>
              <a:cs typeface="Candara"/>
            </a:endParaRPr>
          </a:p>
          <a:p>
            <a:pPr marL="460375" lvl="1" indent="0" defTabSz="457200">
              <a:lnSpc>
                <a:spcPct val="90000"/>
              </a:lnSpc>
              <a:buNone/>
              <a:defRPr/>
            </a:pPr>
            <a:endParaRPr lang="en-US" sz="7200" dirty="0"/>
          </a:p>
          <a:p>
            <a:pPr marL="0" indent="0" defTabSz="457200" eaLnBrk="1" hangingPunct="1">
              <a:lnSpc>
                <a:spcPct val="70000"/>
              </a:lnSpc>
              <a:buNone/>
              <a:defRPr/>
            </a:pPr>
            <a:endParaRPr lang="en-US" sz="6400" dirty="0"/>
          </a:p>
          <a:p>
            <a:pPr marL="0" indent="0" defTabSz="457200" eaLnBrk="1" hangingPunct="1">
              <a:lnSpc>
                <a:spcPct val="80000"/>
              </a:lnSpc>
              <a:buNone/>
              <a:defRPr/>
            </a:pPr>
            <a:endParaRPr lang="en-US" sz="8000" dirty="0"/>
          </a:p>
          <a:p>
            <a:pPr marL="0" indent="0" defTabSz="457200" eaLnBrk="1" hangingPunct="1">
              <a:lnSpc>
                <a:spcPct val="80000"/>
              </a:lnSpc>
              <a:buNone/>
              <a:defRPr/>
            </a:pPr>
            <a:endParaRPr lang="en-US" sz="8000" dirty="0"/>
          </a:p>
          <a:p>
            <a:pPr marL="0" indent="0" defTabSz="457200" eaLnBrk="1" hangingPunct="1">
              <a:lnSpc>
                <a:spcPct val="80000"/>
              </a:lnSpc>
              <a:buNone/>
              <a:defRPr/>
            </a:pPr>
            <a:endParaRPr lang="en-US" sz="8000" dirty="0"/>
          </a:p>
        </p:txBody>
      </p:sp>
      <p:pic>
        <p:nvPicPr>
          <p:cNvPr id="7" name="Picture 6" descr="HBA_LOGO web-site_L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7835" y="303410"/>
            <a:ext cx="1148600" cy="997645"/>
          </a:xfrm>
          <a:prstGeom prst="rect">
            <a:avLst/>
          </a:prstGeom>
        </p:spPr>
      </p:pic>
      <p:pic>
        <p:nvPicPr>
          <p:cNvPr id="8" name="Picture 3" descr="j023382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3" t="1334" r="7410" b="2604"/>
          <a:stretch/>
        </p:blipFill>
        <p:spPr bwMode="auto">
          <a:xfrm>
            <a:off x="7245900" y="1470457"/>
            <a:ext cx="1619725" cy="2168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329527" y="3781136"/>
            <a:ext cx="1536098" cy="138499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8000"/>
                </a:solidFill>
              </a:rPr>
              <a:t>Ag commodities</a:t>
            </a:r>
          </a:p>
          <a:p>
            <a:r>
              <a:rPr lang="en-US" sz="1400" dirty="0">
                <a:solidFill>
                  <a:srgbClr val="008000"/>
                </a:solidFill>
              </a:rPr>
              <a:t>Baking Ingredients</a:t>
            </a:r>
          </a:p>
          <a:p>
            <a:r>
              <a:rPr lang="en-US" sz="1400" dirty="0">
                <a:solidFill>
                  <a:srgbClr val="008000"/>
                </a:solidFill>
              </a:rPr>
              <a:t>Baking educators</a:t>
            </a:r>
          </a:p>
          <a:p>
            <a:r>
              <a:rPr lang="en-US" sz="1400" dirty="0">
                <a:solidFill>
                  <a:srgbClr val="008000"/>
                </a:solidFill>
              </a:rPr>
              <a:t>Baking tools</a:t>
            </a:r>
          </a:p>
          <a:p>
            <a:r>
              <a:rPr lang="en-US" sz="1400" dirty="0">
                <a:solidFill>
                  <a:srgbClr val="008000"/>
                </a:solidFill>
              </a:rPr>
              <a:t>Millers</a:t>
            </a:r>
          </a:p>
          <a:p>
            <a:r>
              <a:rPr lang="en-US" sz="1400" dirty="0">
                <a:solidFill>
                  <a:srgbClr val="008000"/>
                </a:solidFill>
              </a:rPr>
              <a:t>Packaging</a:t>
            </a:r>
          </a:p>
        </p:txBody>
      </p:sp>
    </p:spTree>
    <p:extLst>
      <p:ext uri="{BB962C8B-B14F-4D97-AF65-F5344CB8AC3E}">
        <p14:creationId xmlns:p14="http://schemas.microsoft.com/office/powerpoint/2010/main" val="18494716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70736E7-672D-7240-977D-388803F1F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>
                <a:solidFill>
                  <a:schemeClr val="accent5">
                    <a:lumMod val="50000"/>
                  </a:schemeClr>
                </a:solidFill>
                <a:latin typeface="Candara"/>
                <a:cs typeface="Candara"/>
              </a:rPr>
              <a:t>Partners</a:t>
            </a:r>
            <a:r>
              <a:rPr lang="en-US" u="sng" dirty="0">
                <a:latin typeface="Candara"/>
                <a:cs typeface="Candara"/>
              </a:rPr>
              <a:t>:  </a:t>
            </a:r>
            <a:br>
              <a:rPr lang="en-US" u="sng" dirty="0">
                <a:latin typeface="Candara"/>
                <a:cs typeface="Candara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795D7E5-039D-F447-9E3D-434DDF3BDA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-206477" y="1629703"/>
            <a:ext cx="9247238" cy="4830091"/>
          </a:xfrm>
        </p:spPr>
        <p:txBody>
          <a:bodyPr>
            <a:noAutofit/>
          </a:bodyPr>
          <a:lstStyle/>
          <a:p>
            <a:pPr marL="917575" lvl="1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Candara"/>
                <a:cs typeface="Candara"/>
              </a:rPr>
              <a:t>American </a:t>
            </a:r>
            <a:r>
              <a:rPr lang="en-US" dirty="0" err="1">
                <a:latin typeface="Candara"/>
                <a:cs typeface="Candara"/>
              </a:rPr>
              <a:t>Assoc</a:t>
            </a:r>
            <a:r>
              <a:rPr lang="en-US" dirty="0">
                <a:latin typeface="Candara"/>
                <a:cs typeface="Candara"/>
              </a:rPr>
              <a:t> of Family &amp; Consumer Science (AAFCS)</a:t>
            </a:r>
          </a:p>
          <a:p>
            <a:pPr marL="917575" lvl="1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Candara"/>
                <a:cs typeface="Candara"/>
              </a:rPr>
              <a:t>Family, Career &amp; Community Leaders of America (FCCLA)</a:t>
            </a:r>
          </a:p>
          <a:p>
            <a:pPr marL="917575" lvl="1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Candara"/>
                <a:cs typeface="Candara"/>
              </a:rPr>
              <a:t>Child &amp; Adult Care Food Programs (CACFP)</a:t>
            </a:r>
          </a:p>
          <a:p>
            <a:pPr marL="917575" lvl="1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b="1" dirty="0">
                <a:solidFill>
                  <a:srgbClr val="FF0000"/>
                </a:solidFill>
                <a:latin typeface="Candara"/>
                <a:cs typeface="Candara"/>
              </a:rPr>
              <a:t>National Extension Association of Family &amp; Consumer Sciences (NEAFCS) </a:t>
            </a:r>
          </a:p>
          <a:p>
            <a:pPr marL="917575" lvl="1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Candara"/>
                <a:cs typeface="Candara"/>
              </a:rPr>
              <a:t>The Family Dinner Project </a:t>
            </a:r>
          </a:p>
          <a:p>
            <a:pPr marL="917575" lvl="1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Candara"/>
                <a:cs typeface="Candara"/>
              </a:rPr>
              <a:t>Wheat Foods Council         </a:t>
            </a:r>
          </a:p>
          <a:p>
            <a:pPr marL="917575" lvl="1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Candara"/>
                <a:cs typeface="Candara"/>
              </a:rPr>
              <a:t>Whole Grains Council</a:t>
            </a:r>
            <a:endParaRPr lang="en-US" dirty="0"/>
          </a:p>
        </p:txBody>
      </p:sp>
      <p:pic>
        <p:nvPicPr>
          <p:cNvPr id="5" name="Picture 4" descr="HBA_LOGO web-site_LS.jpg">
            <a:extLst>
              <a:ext uri="{FF2B5EF4-FFF2-40B4-BE49-F238E27FC236}">
                <a16:creationId xmlns:a16="http://schemas.microsoft.com/office/drawing/2014/main" xmlns="" id="{FB69A6E1-E2A1-E842-BDDA-6DAA64002A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953" y="347315"/>
            <a:ext cx="1148600" cy="997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0412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49715" y="1952269"/>
            <a:ext cx="7530787" cy="4801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i="1" u="sng" dirty="0"/>
              <a:t>Baking 2020: Consumer Baking Practices and Trends</a:t>
            </a:r>
          </a:p>
          <a:p>
            <a:r>
              <a:rPr lang="en-US" b="1" i="1" dirty="0"/>
              <a:t>Welcome and Who We Are.  </a:t>
            </a:r>
            <a:r>
              <a:rPr lang="en-US" dirty="0"/>
              <a:t>Charlene Patton, HBA Executive Director, FCS Foods and Nutrition in Business </a:t>
            </a:r>
          </a:p>
          <a:p>
            <a:r>
              <a:rPr lang="en-US" b="1" i="1" dirty="0"/>
              <a:t>How and Why Consumers are Baking at Home.  </a:t>
            </a:r>
            <a:r>
              <a:rPr lang="en-US" dirty="0"/>
              <a:t>David Lockwood, Mintel Research Group –. (30 minutes)  Q&amp;A</a:t>
            </a:r>
          </a:p>
          <a:p>
            <a:r>
              <a:rPr lang="en-US" b="1" i="1" dirty="0"/>
              <a:t>Bust Baking Ingredient Myths with STEAM.</a:t>
            </a:r>
            <a:r>
              <a:rPr lang="en-US" dirty="0"/>
              <a:t>  Ali </a:t>
            </a:r>
            <a:r>
              <a:rPr lang="en-US" dirty="0" err="1"/>
              <a:t>Swietek</a:t>
            </a:r>
            <a:r>
              <a:rPr lang="en-US" dirty="0"/>
              <a:t> The Sugar Association and Sharon Davis, HBA Program Director, FCS Education (20 minutes) Q&amp;A</a:t>
            </a:r>
          </a:p>
          <a:p>
            <a:r>
              <a:rPr lang="en-US" dirty="0"/>
              <a:t> </a:t>
            </a:r>
            <a:r>
              <a:rPr lang="en-US" b="1" i="1" dirty="0"/>
              <a:t>Value-Added Baking: Home Baking Across the Nation. </a:t>
            </a:r>
            <a:r>
              <a:rPr lang="en-US" dirty="0"/>
              <a:t> Cindy Falk and </a:t>
            </a:r>
            <a:r>
              <a:rPr lang="en-US" dirty="0" err="1"/>
              <a:t>Julene</a:t>
            </a:r>
            <a:r>
              <a:rPr lang="en-US" dirty="0"/>
              <a:t> </a:t>
            </a:r>
            <a:r>
              <a:rPr lang="en-US" dirty="0" err="1"/>
              <a:t>DeRouchey</a:t>
            </a:r>
            <a:r>
              <a:rPr lang="en-US" dirty="0"/>
              <a:t>, FCS educators and co-directors of the National Festival of Breads (20 minutes)  Q&amp;A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 </a:t>
            </a:r>
            <a:r>
              <a:rPr lang="en-US" i="1" dirty="0"/>
              <a:t> VIDEO DEMONSTRATION: Chai Ube Rosette Roll </a:t>
            </a:r>
            <a:r>
              <a:rPr lang="en-US" dirty="0"/>
              <a:t>(4 minute video)</a:t>
            </a:r>
          </a:p>
          <a:p>
            <a:r>
              <a:rPr lang="en-US" b="1" i="1" dirty="0"/>
              <a:t>Baking Temperatures for Quality, Food Safety and Repeatable Results. </a:t>
            </a:r>
            <a:r>
              <a:rPr lang="en-US" dirty="0"/>
              <a:t> Chef Martin Earl, </a:t>
            </a:r>
            <a:r>
              <a:rPr lang="en-US" dirty="0" err="1"/>
              <a:t>Thermoworks</a:t>
            </a:r>
            <a:r>
              <a:rPr lang="en-US" i="1" dirty="0"/>
              <a:t> </a:t>
            </a:r>
            <a:r>
              <a:rPr lang="en-US" dirty="0"/>
              <a:t>and Sharon Davis, FCS Education.  (20 minutes) Q&amp;A</a:t>
            </a:r>
          </a:p>
          <a:p>
            <a:pPr marL="285750" lvl="0" indent="-285750">
              <a:buFont typeface="Arial"/>
              <a:buChar char="•"/>
            </a:pPr>
            <a:r>
              <a:rPr lang="en-US" i="1" dirty="0"/>
              <a:t> VIDEO DEMONSTRATION: Quality Baking Temperatures with Chef Martin</a:t>
            </a:r>
            <a:endParaRPr lang="en-US" dirty="0"/>
          </a:p>
          <a:p>
            <a:r>
              <a:rPr lang="en-US" b="1" i="1" dirty="0"/>
              <a:t>Baking Resources for Extension Educators at </a:t>
            </a:r>
            <a:r>
              <a:rPr lang="en-US" b="1" i="1" dirty="0" err="1"/>
              <a:t>HomeBaking.org</a:t>
            </a:r>
            <a:r>
              <a:rPr lang="en-US" b="1" i="1" dirty="0"/>
              <a:t> </a:t>
            </a:r>
            <a:r>
              <a:rPr lang="en-US" dirty="0"/>
              <a:t>Charlene Patton (10 minutes)</a:t>
            </a:r>
          </a:p>
          <a:p>
            <a:r>
              <a:rPr lang="en-US" b="1" i="1" dirty="0"/>
              <a:t>Ask the Baker Q &amp; A</a:t>
            </a:r>
            <a:r>
              <a:rPr lang="en-US" b="1" dirty="0"/>
              <a:t>.  </a:t>
            </a:r>
            <a:r>
              <a:rPr lang="en-US" dirty="0"/>
              <a:t>(15-20 minutes) </a:t>
            </a:r>
          </a:p>
        </p:txBody>
      </p:sp>
      <p:pic>
        <p:nvPicPr>
          <p:cNvPr id="7" name="Picture 6" descr="hba-border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9145" y="-20369"/>
            <a:ext cx="5522577" cy="1736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9453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Objectives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2400" dirty="0"/>
              <a:t>Participants will receive </a:t>
            </a:r>
            <a:r>
              <a:rPr lang="en-US" sz="2400" dirty="0" smtClean="0"/>
              <a:t>current:</a:t>
            </a:r>
            <a:endParaRPr lang="en-US" sz="2400" dirty="0"/>
          </a:p>
          <a:p>
            <a:r>
              <a:rPr lang="en-US" sz="2400" dirty="0"/>
              <a:t>Research-based information re home baking consumer practices, trends and media impacting consumer health and economics</a:t>
            </a:r>
          </a:p>
          <a:p>
            <a:r>
              <a:rPr lang="en-US" sz="2400" dirty="0"/>
              <a:t>Demonstrated best baking practices and resources</a:t>
            </a:r>
          </a:p>
          <a:p>
            <a:r>
              <a:rPr lang="en-US" sz="2400" dirty="0"/>
              <a:t>Ready-to-teach, accessible resources for extension adult and youth audiences</a:t>
            </a:r>
          </a:p>
          <a:p>
            <a:r>
              <a:rPr lang="en-US" sz="2400" dirty="0"/>
              <a:t>Opportunities to </a:t>
            </a:r>
            <a:r>
              <a:rPr lang="en-US" sz="2400" i="1" dirty="0"/>
              <a:t>Ask the Baker </a:t>
            </a:r>
            <a:r>
              <a:rPr lang="en-US" sz="2400" dirty="0"/>
              <a:t>consumer and food leader baking ingredients, equipment and food safety questions, issues, concerns</a:t>
            </a:r>
          </a:p>
        </p:txBody>
      </p:sp>
      <p:pic>
        <p:nvPicPr>
          <p:cNvPr id="5" name="Content Placeholder 3" descr="IMG_8250.JPG">
            <a:extLst>
              <a:ext uri="{FF2B5EF4-FFF2-40B4-BE49-F238E27FC236}">
                <a16:creationId xmlns:a16="http://schemas.microsoft.com/office/drawing/2014/main" xmlns="" id="{8293D99B-A981-4C1D-9508-211F1B005C3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6" r="20256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6" name="Picture 5" descr="HBA_LOGO web-site_L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266" y="274638"/>
            <a:ext cx="1148600" cy="997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2255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Poll Question #1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794385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How </a:t>
            </a:r>
            <a:r>
              <a:rPr lang="en-US" dirty="0"/>
              <a:t>often do you offer baking related resources to your audiences via live or virtual training or resources?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Once or twice yearly for foods leader training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Multiple times yearly based on season or training events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en-US" dirty="0"/>
              <a:t>As new baking resources and consumer interest or events prompt me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en-US" dirty="0"/>
              <a:t>Less than once a year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20223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1900</TotalTime>
  <Words>311</Words>
  <Application>Microsoft Office PowerPoint</Application>
  <PresentationFormat>On-screen Show (4:3)</PresentationFormat>
  <Paragraphs>80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Candara</vt:lpstr>
      <vt:lpstr>Mangal</vt:lpstr>
      <vt:lpstr>Trebuchet MS</vt:lpstr>
      <vt:lpstr>Wingdings</vt:lpstr>
      <vt:lpstr>Office Theme</vt:lpstr>
      <vt:lpstr>Baking 2020: Consumer Baking Practices and Trends Welcome to The Home Baking Association Pre-conference Workshop  </vt:lpstr>
      <vt:lpstr>Who We Are 1929  to 2020…Baking resources for Gen Alpha to Baby Boomers.  </vt:lpstr>
      <vt:lpstr>Partners:   </vt:lpstr>
      <vt:lpstr>PowerPoint Presentation</vt:lpstr>
      <vt:lpstr>Today’s Objectives</vt:lpstr>
      <vt:lpstr>Poll Question #1</vt:lpstr>
    </vt:vector>
  </TitlesOfParts>
  <Company>Family and Consumer Sciences Education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Baking 2020: Consumer Baking Practices and Trends Welcome to The Home Baking Association Pre-conference Workshop</dc:title>
  <dc:creator>Sharon Davis</dc:creator>
  <cp:lastModifiedBy>Charlene Patton</cp:lastModifiedBy>
  <cp:revision>14</cp:revision>
  <cp:lastPrinted>2020-09-08T17:08:36Z</cp:lastPrinted>
  <dcterms:created xsi:type="dcterms:W3CDTF">2020-09-04T20:33:38Z</dcterms:created>
  <dcterms:modified xsi:type="dcterms:W3CDTF">2020-09-09T22:10:14Z</dcterms:modified>
</cp:coreProperties>
</file>